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90" r:id="rId3"/>
    <p:sldId id="289" r:id="rId4"/>
    <p:sldId id="291" r:id="rId5"/>
    <p:sldId id="293" r:id="rId6"/>
    <p:sldId id="294" r:id="rId7"/>
    <p:sldId id="295" r:id="rId8"/>
    <p:sldId id="296" r:id="rId9"/>
    <p:sldId id="297" r:id="rId10"/>
    <p:sldId id="298" r:id="rId11"/>
    <p:sldId id="299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52CBBE"/>
    <a:srgbClr val="FF5969"/>
    <a:srgbClr val="5D7373"/>
    <a:srgbClr val="00A0A8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64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pPr/>
              <a:t>11.02.2026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9EB0FD16-689C-476C-8309-C7173C257513}"/>
              </a:ext>
            </a:extLst>
          </p:cNvPr>
          <p:cNvSpPr txBox="1"/>
          <p:nvPr/>
        </p:nvSpPr>
        <p:spPr>
          <a:xfrm>
            <a:off x="4033452" y="2405206"/>
            <a:ext cx="7278915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0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Lisansüstü Öğretmen Çalışmaları Kongresi (LOCK)</a:t>
            </a:r>
            <a:br>
              <a:rPr lang="tr-TR" altLang="en-US" sz="40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</a:br>
            <a:r>
              <a:rPr lang="tr-TR" altLang="en-US" sz="40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Bildiri Sunu Formatı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518162" y="538266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004261" y="46759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619466" y="22493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627404" y="27297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7815330" y="36835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503130" y="-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269474" y="28169"/>
            <a:ext cx="9930439" cy="6858000"/>
            <a:chOff x="-9339967" y="15329"/>
            <a:chExt cx="9930439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9967" y="15329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813825" y="3269549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3" name="Resim 2">
            <a:extLst>
              <a:ext uri="{FF2B5EF4-FFF2-40B4-BE49-F238E27FC236}">
                <a16:creationId xmlns:a16="http://schemas.microsoft.com/office/drawing/2014/main" id="{BF612372-AC80-481A-A61C-D6E0FC420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636" y="204300"/>
            <a:ext cx="1854557" cy="2133138"/>
          </a:xfrm>
          <a:prstGeom prst="rect">
            <a:avLst/>
          </a:prstGeom>
        </p:spPr>
      </p:pic>
      <p:pic>
        <p:nvPicPr>
          <p:cNvPr id="14" name="Resim 13" descr="yazı tipi, metin, logo, grafik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E51CC2A8-930D-B85A-8156-2ABFCC82B9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029" y="5960287"/>
            <a:ext cx="1631862" cy="611049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835350A1-84A5-65E5-A5EB-0D425ED00CB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803" y="5829747"/>
            <a:ext cx="2468757" cy="837886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94F28734-5214-B023-2471-4BA3B1D54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6294" y="5898283"/>
            <a:ext cx="1082826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5" name="Nesne 4">
            <a:extLst>
              <a:ext uri="{FF2B5EF4-FFF2-40B4-BE49-F238E27FC236}">
                <a16:creationId xmlns:a16="http://schemas.microsoft.com/office/drawing/2014/main" id="{89C6ACF2-7FD0-CA0F-9C85-0FDCA9BA55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9039"/>
              </p:ext>
            </p:extLst>
          </p:nvPr>
        </p:nvGraphicFramePr>
        <p:xfrm>
          <a:off x="5938579" y="5890646"/>
          <a:ext cx="799560" cy="83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961905" imgH="1009791" progId="Paint.Picture">
                  <p:embed/>
                </p:oleObj>
              </mc:Choice>
              <mc:Fallback>
                <p:oleObj name="Bitmap Image" r:id="rId6" imgW="961905" imgH="1009791" progId="Paint.Picture">
                  <p:embed/>
                  <p:pic>
                    <p:nvPicPr>
                      <p:cNvPr id="5" name="Nesne 4">
                        <a:extLst>
                          <a:ext uri="{FF2B5EF4-FFF2-40B4-BE49-F238E27FC236}">
                            <a16:creationId xmlns:a16="http://schemas.microsoft.com/office/drawing/2014/main" id="{20C3C783-52BD-243B-6028-038F2A50C3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579" y="5890646"/>
                        <a:ext cx="799560" cy="837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398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290920" y="44494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339638" y="29175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1203655" y="59813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997782" y="79070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1281349" y="88022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441268" y="75132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1118720" y="153893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2615135" y="878047"/>
            <a:ext cx="8206860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6.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Kaynakça (1 Slayt)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906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518162" y="538266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004261" y="29175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805732" y="13856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95751" y="13856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39171" cy="6858000"/>
            <a:chOff x="-9337032" y="0"/>
            <a:chExt cx="9939171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20515" y="3183108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4098721" y="1777432"/>
            <a:ext cx="727891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36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Bizi dinlediğiniz için teşekkür ederiz.</a:t>
            </a:r>
          </a:p>
          <a:p>
            <a:pPr algn="ctr"/>
            <a:r>
              <a:rPr lang="tr-TR" altLang="en-US" sz="4400" b="1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Sorularınız?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6A208F5-1AAD-4B02-93B4-E304899A5A4D}"/>
              </a:ext>
            </a:extLst>
          </p:cNvPr>
          <p:cNvSpPr txBox="1"/>
          <p:nvPr/>
        </p:nvSpPr>
        <p:spPr>
          <a:xfrm>
            <a:off x="4007827" y="3935044"/>
            <a:ext cx="7278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aseline="30000" dirty="0">
                <a:solidFill>
                  <a:srgbClr val="5D7373"/>
                </a:solidFill>
                <a:latin typeface="Tw Cen MT" panose="020B0602020104020603" pitchFamily="34" charset="0"/>
              </a:rPr>
              <a:t>1</a:t>
            </a:r>
            <a:r>
              <a:rPr lang="tr-TR" sz="2400" dirty="0">
                <a:solidFill>
                  <a:srgbClr val="5D7373"/>
                </a:solidFill>
                <a:latin typeface="Tw Cen MT" panose="020B0602020104020603" pitchFamily="34" charset="0"/>
              </a:rPr>
              <a:t> </a:t>
            </a:r>
            <a:r>
              <a:rPr lang="tr-TR" altLang="en-US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Unvan, Kurumu, E-mail</a:t>
            </a:r>
            <a:endParaRPr lang="tr-TR" sz="2400" dirty="0">
              <a:solidFill>
                <a:srgbClr val="5D7373"/>
              </a:solidFill>
              <a:latin typeface="Tw Cen MT" panose="020B0602020104020603" pitchFamily="34" charset="0"/>
            </a:endParaRPr>
          </a:p>
          <a:p>
            <a:pPr algn="ctr"/>
            <a:r>
              <a:rPr lang="tr-TR" sz="2400" baseline="30000" dirty="0">
                <a:solidFill>
                  <a:srgbClr val="5D7373"/>
                </a:solidFill>
                <a:latin typeface="Tw Cen MT" panose="020B0602020104020603" pitchFamily="34" charset="0"/>
              </a:rPr>
              <a:t>2</a:t>
            </a:r>
            <a:r>
              <a:rPr lang="tr-TR" sz="2400" dirty="0">
                <a:solidFill>
                  <a:srgbClr val="5D7373"/>
                </a:solidFill>
                <a:latin typeface="Tw Cen MT" panose="020B0602020104020603" pitchFamily="34" charset="0"/>
              </a:rPr>
              <a:t> </a:t>
            </a:r>
            <a:r>
              <a:rPr lang="tr-TR" altLang="en-US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Unvan, Kurumu, E-mail</a:t>
            </a:r>
            <a:endParaRPr lang="tr-TR" sz="2400" dirty="0">
              <a:solidFill>
                <a:srgbClr val="5D7373"/>
              </a:solidFill>
              <a:latin typeface="Tw Cen MT" panose="020B0602020104020603" pitchFamily="34" charset="0"/>
            </a:endParaRPr>
          </a:p>
          <a:p>
            <a:pPr algn="ctr"/>
            <a:r>
              <a:rPr lang="tr-TR" sz="2400" baseline="30000" dirty="0">
                <a:solidFill>
                  <a:srgbClr val="5D7373"/>
                </a:solidFill>
                <a:latin typeface="Tw Cen MT" panose="020B0602020104020603" pitchFamily="34" charset="0"/>
              </a:rPr>
              <a:t>3 </a:t>
            </a:r>
            <a:r>
              <a:rPr lang="tr-TR" altLang="en-US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Unvan, Kurumu, E-mail</a:t>
            </a:r>
          </a:p>
          <a:p>
            <a:pPr algn="ctr"/>
            <a:r>
              <a:rPr lang="tr-TR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…</a:t>
            </a:r>
            <a:endParaRPr lang="en-US" sz="24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sp>
        <p:nvSpPr>
          <p:cNvPr id="60" name="TextBox 56">
            <a:extLst>
              <a:ext uri="{FF2B5EF4-FFF2-40B4-BE49-F238E27FC236}">
                <a16:creationId xmlns:a16="http://schemas.microsoft.com/office/drawing/2014/main" id="{FBE2D0E7-D2AD-430B-9AFA-8B2FAB1DD08C}"/>
              </a:ext>
            </a:extLst>
          </p:cNvPr>
          <p:cNvSpPr txBox="1"/>
          <p:nvPr/>
        </p:nvSpPr>
        <p:spPr>
          <a:xfrm>
            <a:off x="3677188" y="3053631"/>
            <a:ext cx="8204126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Yazar 1 Adı ve Soyadı</a:t>
            </a:r>
            <a:r>
              <a:rPr lang="tr-TR" sz="2800" baseline="30000" dirty="0">
                <a:solidFill>
                  <a:srgbClr val="52CBBE"/>
                </a:solidFill>
                <a:latin typeface="Tw Cen MT" panose="020B0602020104020603" pitchFamily="34" charset="0"/>
              </a:rPr>
              <a:t>1</a:t>
            </a:r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, Yazar 2 Adı ve Soy Adı</a:t>
            </a:r>
            <a:r>
              <a:rPr lang="tr-TR" sz="2800" baseline="30000" dirty="0">
                <a:solidFill>
                  <a:srgbClr val="52CBBE"/>
                </a:solidFill>
                <a:latin typeface="Tw Cen MT" panose="020B0602020104020603" pitchFamily="34" charset="0"/>
              </a:rPr>
              <a:t>2</a:t>
            </a:r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, Yazar 3 Adı ve Soy Adı</a:t>
            </a:r>
            <a:r>
              <a:rPr lang="tr-TR" sz="2800" baseline="30000" dirty="0">
                <a:solidFill>
                  <a:srgbClr val="52CBBE"/>
                </a:solidFill>
                <a:latin typeface="Tw Cen MT" panose="020B0602020104020603" pitchFamily="34" charset="0"/>
              </a:rPr>
              <a:t>3</a:t>
            </a:r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…                       </a:t>
            </a:r>
          </a:p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950" y="97132"/>
            <a:ext cx="1414884" cy="1627420"/>
          </a:xfrm>
          <a:prstGeom prst="rect">
            <a:avLst/>
          </a:prstGeom>
        </p:spPr>
      </p:pic>
      <p:pic>
        <p:nvPicPr>
          <p:cNvPr id="3" name="Resim 2" descr="yazı tipi, metin, logo, grafik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DF81DB67-97E9-4FB9-79C4-FDF5B6B595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029" y="5960287"/>
            <a:ext cx="1631862" cy="611049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25D1810D-044C-1A7A-4173-A523BB4154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803" y="5829747"/>
            <a:ext cx="2468757" cy="837886"/>
          </a:xfrm>
          <a:prstGeom prst="rect">
            <a:avLst/>
          </a:prstGeom>
        </p:spPr>
      </p:pic>
      <p:graphicFrame>
        <p:nvGraphicFramePr>
          <p:cNvPr id="5" name="Nesne 4">
            <a:extLst>
              <a:ext uri="{FF2B5EF4-FFF2-40B4-BE49-F238E27FC236}">
                <a16:creationId xmlns:a16="http://schemas.microsoft.com/office/drawing/2014/main" id="{72D17B63-F000-5628-38EA-3C3A275D91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9039"/>
              </p:ext>
            </p:extLst>
          </p:nvPr>
        </p:nvGraphicFramePr>
        <p:xfrm>
          <a:off x="5938579" y="5890646"/>
          <a:ext cx="799560" cy="83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961905" imgH="1009791" progId="Paint.Picture">
                  <p:embed/>
                </p:oleObj>
              </mc:Choice>
              <mc:Fallback>
                <p:oleObj name="Bitmap Image" r:id="rId6" imgW="961905" imgH="1009791" progId="Paint.Picture">
                  <p:embed/>
                  <p:pic>
                    <p:nvPicPr>
                      <p:cNvPr id="5" name="Nesne 4">
                        <a:extLst>
                          <a:ext uri="{FF2B5EF4-FFF2-40B4-BE49-F238E27FC236}">
                            <a16:creationId xmlns:a16="http://schemas.microsoft.com/office/drawing/2014/main" id="{20C3C783-52BD-243B-6028-038F2A50C3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579" y="5890646"/>
                        <a:ext cx="799560" cy="837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23385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765877" y="6342774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004261" y="29175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805732" y="13856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95751" y="13856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50382" y="3232743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794484" y="-50473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 err="1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Powerpoint</a:t>
            </a:r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 Sunusu Hazırlarken…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4801" y="95901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3777398" y="592740"/>
            <a:ext cx="8206860" cy="502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000"/>
              </a:spcBef>
              <a:buSzPct val="100000"/>
            </a:pPr>
            <a:r>
              <a:rPr lang="tr-TR" altLang="en-US" sz="2000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Önemli Not:  Toplam sunu süresi 15 dakikadır: 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r>
              <a:rPr lang="tr-TR" altLang="en-US" sz="2000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(Sunu 10 dakika, Soru-cevap 5 dakika)</a:t>
            </a:r>
            <a:endParaRPr lang="tr-TR" altLang="en-US" sz="20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Wingdings 3" panose="05040102010807070707" pitchFamily="18" charset="2"/>
              <a:buChar char=""/>
            </a:pPr>
            <a:r>
              <a:rPr lang="tr-TR" altLang="en-US" sz="2000" dirty="0">
                <a:solidFill>
                  <a:srgbClr val="52CBBE"/>
                </a:solidFill>
                <a:latin typeface="Tw Cen MT" panose="020B0602020104020603" pitchFamily="34" charset="0"/>
              </a:rPr>
              <a:t>Vurgulanacak tüm notlar ve önemli noktalar buraya eklenebilir. Slaytlarınızı metinle doldurmaya gerek yoktur. Slayttan okumanın genel olarak iyi bir uygulama olmadığını unutmayın.</a:t>
            </a: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ahoma" panose="020B0604030504040204" pitchFamily="34" charset="0"/>
              <a:buAutoNum type="arabicPeriod"/>
            </a:pPr>
            <a:r>
              <a:rPr lang="tr-TR" altLang="en-US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Sunum için size verilen süreyi dikkate alınız (10 dakika sunu, 5 dakika soru ve cevap)</a:t>
            </a: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ahoma" panose="020B0604030504040204" pitchFamily="34" charset="0"/>
              <a:buAutoNum type="arabicPeriod"/>
            </a:pPr>
            <a:r>
              <a:rPr lang="tr-TR" altLang="en-US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Sunumunuzda katılımcılara vermek istediğiniz mesajın açık ve net olmasına dikkat ediniz</a:t>
            </a: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ahoma" panose="020B0604030504040204" pitchFamily="34" charset="0"/>
              <a:buAutoNum type="arabicPeriod"/>
            </a:pPr>
            <a:r>
              <a:rPr lang="tr-TR" altLang="en-US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Sunu içeriğini-planını veriniz.</a:t>
            </a: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ahoma" panose="020B0604030504040204" pitchFamily="34" charset="0"/>
              <a:buAutoNum type="arabicPeriod"/>
            </a:pPr>
            <a:r>
              <a:rPr lang="tr-TR" altLang="en-US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Metin alanında yalnızca çok önemli bilgiyi veriniz.(Her slaytta 7 satır, her satırda 7 kelimeyi aşmamaya özen gösteriniz)</a:t>
            </a:r>
          </a:p>
          <a:p>
            <a:pPr algn="just"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ahoma" panose="020B0604030504040204" pitchFamily="34" charset="0"/>
              <a:buAutoNum type="arabicPeriod"/>
            </a:pPr>
            <a:r>
              <a:rPr lang="tr-TR" altLang="en-US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Slaytlarınızda katılımcıların dikkatini  başka yöne çekecek ilgisiz şekil ve animasyonlar kullanmayınız.</a:t>
            </a:r>
          </a:p>
        </p:txBody>
      </p:sp>
    </p:spTree>
    <p:extLst>
      <p:ext uri="{BB962C8B-B14F-4D97-AF65-F5344CB8AC3E}">
        <p14:creationId xmlns:p14="http://schemas.microsoft.com/office/powerpoint/2010/main" val="17922238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518162" y="538266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004261" y="29175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805732" y="13856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95751" y="13856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39171" cy="6858000"/>
            <a:chOff x="-9337032" y="0"/>
            <a:chExt cx="9939171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20515" y="3183108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4097777" y="1473016"/>
            <a:ext cx="7278915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88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Bildiri Başlığı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6A208F5-1AAD-4B02-93B4-E304899A5A4D}"/>
              </a:ext>
            </a:extLst>
          </p:cNvPr>
          <p:cNvSpPr txBox="1"/>
          <p:nvPr/>
        </p:nvSpPr>
        <p:spPr>
          <a:xfrm>
            <a:off x="4007827" y="3935044"/>
            <a:ext cx="7278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aseline="30000" dirty="0">
                <a:solidFill>
                  <a:srgbClr val="5D7373"/>
                </a:solidFill>
                <a:latin typeface="Tw Cen MT" panose="020B0602020104020603" pitchFamily="34" charset="0"/>
              </a:rPr>
              <a:t>1</a:t>
            </a:r>
            <a:r>
              <a:rPr lang="tr-TR" sz="2400" dirty="0">
                <a:solidFill>
                  <a:srgbClr val="5D7373"/>
                </a:solidFill>
                <a:latin typeface="Tw Cen MT" panose="020B0602020104020603" pitchFamily="34" charset="0"/>
              </a:rPr>
              <a:t> </a:t>
            </a:r>
            <a:r>
              <a:rPr lang="tr-TR" altLang="en-US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Unvan, Kurumu, E-mail</a:t>
            </a:r>
            <a:endParaRPr lang="tr-TR" sz="2400" dirty="0">
              <a:solidFill>
                <a:srgbClr val="5D7373"/>
              </a:solidFill>
              <a:latin typeface="Tw Cen MT" panose="020B0602020104020603" pitchFamily="34" charset="0"/>
            </a:endParaRPr>
          </a:p>
          <a:p>
            <a:pPr algn="ctr"/>
            <a:r>
              <a:rPr lang="tr-TR" sz="2400" baseline="30000" dirty="0">
                <a:solidFill>
                  <a:srgbClr val="5D7373"/>
                </a:solidFill>
                <a:latin typeface="Tw Cen MT" panose="020B0602020104020603" pitchFamily="34" charset="0"/>
              </a:rPr>
              <a:t>2</a:t>
            </a:r>
            <a:r>
              <a:rPr lang="tr-TR" sz="2400" dirty="0">
                <a:solidFill>
                  <a:srgbClr val="5D7373"/>
                </a:solidFill>
                <a:latin typeface="Tw Cen MT" panose="020B0602020104020603" pitchFamily="34" charset="0"/>
              </a:rPr>
              <a:t> </a:t>
            </a:r>
            <a:r>
              <a:rPr lang="tr-TR" altLang="en-US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Unvan, Kurumu, E-mail</a:t>
            </a:r>
            <a:endParaRPr lang="tr-TR" sz="2400" dirty="0">
              <a:solidFill>
                <a:srgbClr val="5D7373"/>
              </a:solidFill>
              <a:latin typeface="Tw Cen MT" panose="020B0602020104020603" pitchFamily="34" charset="0"/>
            </a:endParaRPr>
          </a:p>
          <a:p>
            <a:pPr algn="ctr"/>
            <a:r>
              <a:rPr lang="tr-TR" sz="2400" baseline="30000" dirty="0">
                <a:solidFill>
                  <a:srgbClr val="5D7373"/>
                </a:solidFill>
                <a:latin typeface="Tw Cen MT" panose="020B0602020104020603" pitchFamily="34" charset="0"/>
              </a:rPr>
              <a:t>3 </a:t>
            </a:r>
            <a:r>
              <a:rPr lang="tr-TR" altLang="en-US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Unvan, Kurumu, E-mail</a:t>
            </a:r>
          </a:p>
          <a:p>
            <a:pPr algn="ctr"/>
            <a:r>
              <a:rPr lang="tr-TR" sz="24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…</a:t>
            </a:r>
            <a:endParaRPr lang="en-US" sz="24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sp>
        <p:nvSpPr>
          <p:cNvPr id="60" name="TextBox 56">
            <a:extLst>
              <a:ext uri="{FF2B5EF4-FFF2-40B4-BE49-F238E27FC236}">
                <a16:creationId xmlns:a16="http://schemas.microsoft.com/office/drawing/2014/main" id="{FBE2D0E7-D2AD-430B-9AFA-8B2FAB1DD08C}"/>
              </a:ext>
            </a:extLst>
          </p:cNvPr>
          <p:cNvSpPr txBox="1"/>
          <p:nvPr/>
        </p:nvSpPr>
        <p:spPr>
          <a:xfrm>
            <a:off x="3628311" y="2898063"/>
            <a:ext cx="8204126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Yazar 1 Adı ve Soyadı</a:t>
            </a:r>
            <a:r>
              <a:rPr lang="tr-TR" sz="2800" baseline="30000" dirty="0">
                <a:solidFill>
                  <a:srgbClr val="52CBBE"/>
                </a:solidFill>
                <a:latin typeface="Tw Cen MT" panose="020B0602020104020603" pitchFamily="34" charset="0"/>
              </a:rPr>
              <a:t>1</a:t>
            </a:r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, Yazar 2 Adı ve Soy Adı</a:t>
            </a:r>
            <a:r>
              <a:rPr lang="tr-TR" sz="2800" baseline="30000" dirty="0">
                <a:solidFill>
                  <a:srgbClr val="52CBBE"/>
                </a:solidFill>
                <a:latin typeface="Tw Cen MT" panose="020B0602020104020603" pitchFamily="34" charset="0"/>
              </a:rPr>
              <a:t>2</a:t>
            </a:r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, Yazar 3 Adı ve Soy Adı</a:t>
            </a:r>
            <a:r>
              <a:rPr lang="tr-TR" sz="2800" baseline="30000" dirty="0">
                <a:solidFill>
                  <a:srgbClr val="52CBBE"/>
                </a:solidFill>
                <a:latin typeface="Tw Cen MT" panose="020B0602020104020603" pitchFamily="34" charset="0"/>
              </a:rPr>
              <a:t>3</a:t>
            </a:r>
            <a:r>
              <a:rPr lang="tr-TR" sz="2800" dirty="0">
                <a:solidFill>
                  <a:srgbClr val="52CBBE"/>
                </a:solidFill>
                <a:latin typeface="Tw Cen MT" panose="020B0602020104020603" pitchFamily="34" charset="0"/>
              </a:rPr>
              <a:t>…                       </a:t>
            </a:r>
          </a:p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950" y="97132"/>
            <a:ext cx="1414884" cy="1627420"/>
          </a:xfrm>
          <a:prstGeom prst="rect">
            <a:avLst/>
          </a:prstGeom>
        </p:spPr>
      </p:pic>
      <p:pic>
        <p:nvPicPr>
          <p:cNvPr id="4" name="Resim 3" descr="yazı tipi, metin, logo, grafik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3627582B-C49B-B0FE-D2FE-020751E8E8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029" y="5960287"/>
            <a:ext cx="1631862" cy="611049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F69B2BA9-BDFE-18A2-0969-9C035E2748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803" y="5829747"/>
            <a:ext cx="2468757" cy="837886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401F659A-48AD-E483-A7CC-432D15FA2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7381" y="53265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5" name="Nesne 4">
            <a:extLst>
              <a:ext uri="{FF2B5EF4-FFF2-40B4-BE49-F238E27FC236}">
                <a16:creationId xmlns:a16="http://schemas.microsoft.com/office/drawing/2014/main" id="{20C3C783-52BD-243B-6028-038F2A50C3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982520"/>
              </p:ext>
            </p:extLst>
          </p:nvPr>
        </p:nvGraphicFramePr>
        <p:xfrm>
          <a:off x="5938579" y="5890646"/>
          <a:ext cx="799560" cy="83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6" imgW="961905" imgH="1009791" progId="Paint.Picture">
                  <p:embed/>
                </p:oleObj>
              </mc:Choice>
              <mc:Fallback>
                <p:oleObj name="Bitmap Image" r:id="rId6" imgW="961905" imgH="100979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579" y="5890646"/>
                        <a:ext cx="799560" cy="837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25266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004261" y="29175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805732" y="13856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95751" y="13856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482723" y="267882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4169876" y="1203585"/>
            <a:ext cx="8206860" cy="4729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Problem Durumu (2-3 Slayt)</a:t>
            </a:r>
          </a:p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Araştırmanın Amacı- Araştırma Soruları (1-2 Slayt)</a:t>
            </a:r>
          </a:p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Yöntem (2-3 Slayt)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3.1. Araştırma Deseni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3.2. Örneklem/Araştırma Grubu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3.3. Veri Toplama Aracı ve Uygulama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3.4. Verilerin Analizi</a:t>
            </a:r>
          </a:p>
          <a:p>
            <a:pPr marL="514350" lvl="1" indent="-51435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Bulgular (5-6 Slayt)</a:t>
            </a:r>
          </a:p>
          <a:p>
            <a:pPr marL="514350" indent="-51435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Sonuç ve Öneriler (2-3 Slayt)</a:t>
            </a:r>
          </a:p>
          <a:p>
            <a:pPr marL="514350" indent="-51435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6.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Kaynakça (1 Slayt)</a:t>
            </a:r>
            <a:endParaRPr lang="tr-TR" altLang="en-US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16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290920" y="44494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805732" y="13856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95751" y="13856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192744" y="79070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3748676" y="1347219"/>
            <a:ext cx="8206860" cy="1549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buFont typeface="Times New Roman" panose="02020603050405020304" pitchFamily="18" charset="0"/>
              <a:buAutoNum type="arabicPeriod"/>
              <a:defRPr/>
            </a:pP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Problem Durumu (2-3 Slayt)</a:t>
            </a:r>
          </a:p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// Slayt üzerinde </a:t>
            </a:r>
            <a:r>
              <a:rPr lang="tr-TR" altLang="en-US" sz="2000" b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farenin sağ tuşu-çoğalt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diyerek slaydı istediğiniz kadar çoğaltabilirsiniz. 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9573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290920" y="44494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339638" y="29175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95751" y="13856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192744" y="79070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3131415" y="1168279"/>
            <a:ext cx="8206860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Araştırmanın Amacı- Araştırma Soruları (1-2 Slayt)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Metin kutusu 57">
            <a:extLst>
              <a:ext uri="{FF2B5EF4-FFF2-40B4-BE49-F238E27FC236}">
                <a16:creationId xmlns:a16="http://schemas.microsoft.com/office/drawing/2014/main" id="{4A9F9A96-80D8-4E06-B36D-4A8353785D7C}"/>
              </a:ext>
            </a:extLst>
          </p:cNvPr>
          <p:cNvSpPr txBox="1"/>
          <p:nvPr/>
        </p:nvSpPr>
        <p:spPr>
          <a:xfrm>
            <a:off x="2813872" y="1800714"/>
            <a:ext cx="7760864" cy="660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// Slayt üzerinde </a:t>
            </a:r>
            <a:r>
              <a:rPr lang="tr-TR" altLang="en-US" sz="1800" b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farenin sağ tuşu-çoğalt </a:t>
            </a: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diyerek slaydı istediğiniz kadar çoğaltabilirsiniz. </a:t>
            </a:r>
          </a:p>
        </p:txBody>
      </p:sp>
    </p:spTree>
    <p:extLst>
      <p:ext uri="{BB962C8B-B14F-4D97-AF65-F5344CB8AC3E}">
        <p14:creationId xmlns:p14="http://schemas.microsoft.com/office/powerpoint/2010/main" val="4120008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290920" y="44494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339638" y="29175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1203655" y="59813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8114892" y="21516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192744" y="79070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2562272" y="1888061"/>
            <a:ext cx="8206860" cy="2549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Yöntem (2-3 Slayt)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3.1. </a:t>
            </a: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Araştırma Deseni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3.2. </a:t>
            </a: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Örneklem/Araştırma Grubu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3.3. </a:t>
            </a: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Veri Toplama Aracı ve Uygulama</a:t>
            </a:r>
          </a:p>
          <a:p>
            <a:pPr lvl="1" indent="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i="1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3.4. </a:t>
            </a:r>
            <a:r>
              <a:rPr lang="tr-TR" altLang="en-US" sz="2000" i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Verilerin Analizi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Metin kutusu 59">
            <a:extLst>
              <a:ext uri="{FF2B5EF4-FFF2-40B4-BE49-F238E27FC236}">
                <a16:creationId xmlns:a16="http://schemas.microsoft.com/office/drawing/2014/main" id="{27712ACE-E9C5-4FD5-9DE8-FBA28B4AF1DE}"/>
              </a:ext>
            </a:extLst>
          </p:cNvPr>
          <p:cNvSpPr txBox="1"/>
          <p:nvPr/>
        </p:nvSpPr>
        <p:spPr>
          <a:xfrm>
            <a:off x="1706590" y="5215110"/>
            <a:ext cx="113748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// Slayt üzerinde </a:t>
            </a:r>
            <a:r>
              <a:rPr lang="tr-TR" altLang="en-US" sz="1800" b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farenin sağ tuşu-çoğalt </a:t>
            </a: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diyerek slaydı istediğiniz kadar çoğaltabilirsiniz. </a:t>
            </a:r>
          </a:p>
        </p:txBody>
      </p:sp>
    </p:spTree>
    <p:extLst>
      <p:ext uri="{BB962C8B-B14F-4D97-AF65-F5344CB8AC3E}">
        <p14:creationId xmlns:p14="http://schemas.microsoft.com/office/powerpoint/2010/main" val="3176254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290920" y="44494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339638" y="29175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1203655" y="59813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997782" y="79070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768348" y="7658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502456" y="29175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192744" y="79070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2458342" y="1539116"/>
            <a:ext cx="8206860" cy="1241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Bulgular (5-6 Slayt)</a:t>
            </a:r>
          </a:p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endParaRPr lang="tr-TR" altLang="en-US" sz="2000" i="1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Metin kutusu 59">
            <a:extLst>
              <a:ext uri="{FF2B5EF4-FFF2-40B4-BE49-F238E27FC236}">
                <a16:creationId xmlns:a16="http://schemas.microsoft.com/office/drawing/2014/main" id="{0EEC078A-09F7-4BA8-BBAC-65BD79CAE91E}"/>
              </a:ext>
            </a:extLst>
          </p:cNvPr>
          <p:cNvSpPr txBox="1"/>
          <p:nvPr/>
        </p:nvSpPr>
        <p:spPr>
          <a:xfrm>
            <a:off x="1887137" y="2126562"/>
            <a:ext cx="90080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// Slayt üzerinde </a:t>
            </a:r>
            <a:r>
              <a:rPr lang="tr-TR" altLang="en-US" sz="1800" b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farenin sağ tuşu-çoğalt </a:t>
            </a: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diyerek slaydı istediğiniz kadar çoğaltabilirsiniz. </a:t>
            </a:r>
          </a:p>
        </p:txBody>
      </p:sp>
    </p:spTree>
    <p:extLst>
      <p:ext uri="{BB962C8B-B14F-4D97-AF65-F5344CB8AC3E}">
        <p14:creationId xmlns:p14="http://schemas.microsoft.com/office/powerpoint/2010/main" val="27990431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5813173" y="636420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4044233" y="3410786"/>
            <a:ext cx="723336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100" dirty="0">
                <a:solidFill>
                  <a:srgbClr val="52CBBE"/>
                </a:solidFill>
                <a:latin typeface="Tw Cen MT" panose="020B0602020104020603" pitchFamily="34" charset="0"/>
              </a:rPr>
              <a:t>    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290920" y="44494"/>
            <a:ext cx="12482920" cy="6858000"/>
            <a:chOff x="-4312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4312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310208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465212" y="3281939"/>
              <a:ext cx="3553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Problem Durumu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638007" y="3247471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339638" y="29175"/>
            <a:ext cx="11512724" cy="6858000"/>
            <a:chOff x="1679160" y="-105527"/>
            <a:chExt cx="11512724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1679160" y="-105527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1992150" y="2308215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11841898" y="3101571"/>
              <a:ext cx="19920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Amaç/Araştırma Soruları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05630" y="32165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1203655" y="59813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Yöntem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1650774" y="79070"/>
            <a:ext cx="12348146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Bulgular</a:t>
              </a:r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 </a:t>
              </a: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1281349" y="88022"/>
            <a:ext cx="8733275" cy="6858000"/>
            <a:chOff x="882281" y="-1"/>
            <a:chExt cx="8733275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882281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44715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846722" y="3360621"/>
              <a:ext cx="2825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Sonuç ve Öneriler</a:t>
              </a:r>
              <a:endParaRPr lang="en-US" sz="20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514877" y="3197926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8619275" y="98327"/>
            <a:ext cx="9927504" cy="6858000"/>
            <a:chOff x="-9337032" y="0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989700" y="2337438"/>
              <a:ext cx="1580172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4214" y="3277455"/>
              <a:ext cx="21836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Kaynakça</a:t>
              </a:r>
              <a:endParaRPr lang="en-US" sz="24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9" name="TextBox 49">
            <a:extLst>
              <a:ext uri="{FF2B5EF4-FFF2-40B4-BE49-F238E27FC236}">
                <a16:creationId xmlns:a16="http://schemas.microsoft.com/office/drawing/2014/main" id="{4982FD75-B2C2-4BFE-80B9-C67305568A3F}"/>
              </a:ext>
            </a:extLst>
          </p:cNvPr>
          <p:cNvSpPr txBox="1"/>
          <p:nvPr/>
        </p:nvSpPr>
        <p:spPr>
          <a:xfrm>
            <a:off x="2192744" y="79070"/>
            <a:ext cx="894591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altLang="en-US" sz="4400" dirty="0">
                <a:solidFill>
                  <a:schemeClr val="accent6">
                    <a:lumMod val="75000"/>
                  </a:schemeClr>
                </a:solidFill>
                <a:latin typeface="Tw Cen MT" panose="020B0602020104020603" pitchFamily="34" charset="0"/>
              </a:rPr>
              <a:t>Sunu Akışı</a:t>
            </a:r>
          </a:p>
          <a:p>
            <a:pPr algn="ctr"/>
            <a:endParaRPr lang="en-US" sz="3500" dirty="0">
              <a:solidFill>
                <a:schemeClr val="accent6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Resim 60">
            <a:extLst>
              <a:ext uri="{FF2B5EF4-FFF2-40B4-BE49-F238E27FC236}">
                <a16:creationId xmlns:a16="http://schemas.microsoft.com/office/drawing/2014/main" id="{D5A46E06-4238-4E15-B300-4A5631455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13" y="94389"/>
            <a:ext cx="964338" cy="1109196"/>
          </a:xfrm>
          <a:prstGeom prst="rect">
            <a:avLst/>
          </a:prstGeom>
        </p:spPr>
      </p:pic>
      <p:sp>
        <p:nvSpPr>
          <p:cNvPr id="50" name="Metin kutusu 49">
            <a:extLst>
              <a:ext uri="{FF2B5EF4-FFF2-40B4-BE49-F238E27FC236}">
                <a16:creationId xmlns:a16="http://schemas.microsoft.com/office/drawing/2014/main" id="{E855E56B-7DFB-4F64-A201-2BB6BEB7473C}"/>
              </a:ext>
            </a:extLst>
          </p:cNvPr>
          <p:cNvSpPr txBox="1"/>
          <p:nvPr/>
        </p:nvSpPr>
        <p:spPr>
          <a:xfrm>
            <a:off x="1620124" y="1665406"/>
            <a:ext cx="8206860" cy="805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eaLnBrk="1" hangingPunct="1">
              <a:spcBef>
                <a:spcPts val="1000"/>
              </a:spcBef>
              <a:buSzPct val="100000"/>
              <a:defRPr/>
            </a:pPr>
            <a:r>
              <a:rPr lang="tr-TR" altLang="en-US" sz="2000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tr-TR" altLang="en-US" sz="20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Sonuç ve Öneriler (2-3 Slayt)</a:t>
            </a:r>
          </a:p>
          <a:p>
            <a:pPr algn="ctr" eaLnBrk="1" hangingPunct="1">
              <a:spcBef>
                <a:spcPts val="1000"/>
              </a:spcBef>
              <a:buSzPct val="100000"/>
            </a:pPr>
            <a:endParaRPr lang="tr-TR" altLang="en-US" sz="1800" dirty="0">
              <a:solidFill>
                <a:srgbClr val="4040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Metin kutusu 59">
            <a:extLst>
              <a:ext uri="{FF2B5EF4-FFF2-40B4-BE49-F238E27FC236}">
                <a16:creationId xmlns:a16="http://schemas.microsoft.com/office/drawing/2014/main" id="{383C334D-5E86-4B1B-85F3-D5B2A9DF2AFA}"/>
              </a:ext>
            </a:extLst>
          </p:cNvPr>
          <p:cNvSpPr txBox="1"/>
          <p:nvPr/>
        </p:nvSpPr>
        <p:spPr>
          <a:xfrm>
            <a:off x="2276047" y="2143365"/>
            <a:ext cx="67307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000"/>
              </a:spcBef>
              <a:buClr>
                <a:srgbClr val="A53010"/>
              </a:buClr>
              <a:buSzPct val="100000"/>
              <a:defRPr/>
            </a:pP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// Slayt üzerinde </a:t>
            </a:r>
            <a:r>
              <a:rPr lang="tr-TR" altLang="en-US" sz="1800" b="1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farenin sağ tuşu-çoğalt </a:t>
            </a:r>
            <a:r>
              <a:rPr lang="tr-TR" altLang="en-US" sz="1800" dirty="0">
                <a:solidFill>
                  <a:srgbClr val="4040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diyerek slaydı istediğiniz kadar çoğaltabilirsiniz. </a:t>
            </a:r>
          </a:p>
        </p:txBody>
      </p:sp>
    </p:spTree>
    <p:extLst>
      <p:ext uri="{BB962C8B-B14F-4D97-AF65-F5344CB8AC3E}">
        <p14:creationId xmlns:p14="http://schemas.microsoft.com/office/powerpoint/2010/main" val="4223754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562</Words>
  <Application>Microsoft Office PowerPoint</Application>
  <PresentationFormat>Geniş ekran</PresentationFormat>
  <Paragraphs>134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Times New Roman</vt:lpstr>
      <vt:lpstr>Tw Cen MT</vt:lpstr>
      <vt:lpstr>Wingdings 3</vt:lpstr>
      <vt:lpstr>Office</vt:lpstr>
      <vt:lpstr>Paintbrush Picture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Adil Çoruk</cp:lastModifiedBy>
  <cp:revision>54</cp:revision>
  <dcterms:created xsi:type="dcterms:W3CDTF">2017-01-05T13:17:27Z</dcterms:created>
  <dcterms:modified xsi:type="dcterms:W3CDTF">2026-02-11T17:42:51Z</dcterms:modified>
</cp:coreProperties>
</file>