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300" r:id="rId4"/>
    <p:sldId id="291" r:id="rId5"/>
    <p:sldId id="301" r:id="rId6"/>
    <p:sldId id="30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630"/>
    <a:srgbClr val="52CBBE"/>
    <a:srgbClr val="FF5969"/>
    <a:srgbClr val="5D7373"/>
    <a:srgbClr val="00A0A8"/>
    <a:srgbClr val="52C9BD"/>
    <a:srgbClr val="F0E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36" autoAdjust="0"/>
    <p:restoredTop sz="94660"/>
  </p:normalViewPr>
  <p:slideViewPr>
    <p:cSldViewPr snapToGrid="0">
      <p:cViewPr varScale="1">
        <p:scale>
          <a:sx n="82" d="100"/>
          <a:sy n="82" d="100"/>
        </p:scale>
        <p:origin x="78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3792103" y="5177183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2268977" y="1606580"/>
            <a:ext cx="7278915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88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Bildiri Başlığı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60" name="TextBox 56">
            <a:extLst>
              <a:ext uri="{FF2B5EF4-FFF2-40B4-BE49-F238E27FC236}">
                <a16:creationId xmlns:a16="http://schemas.microsoft.com/office/drawing/2014/main" id="{FBE2D0E7-D2AD-430B-9AFA-8B2FAB1DD08C}"/>
              </a:ext>
            </a:extLst>
          </p:cNvPr>
          <p:cNvSpPr txBox="1"/>
          <p:nvPr/>
        </p:nvSpPr>
        <p:spPr>
          <a:xfrm>
            <a:off x="1645399" y="3312882"/>
            <a:ext cx="8204126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>
                <a:solidFill>
                  <a:srgbClr val="52CBBE"/>
                </a:solidFill>
                <a:latin typeface="Tw Cen MT" panose="020B0602020104020603" pitchFamily="34" charset="0"/>
              </a:rPr>
              <a:t>Yazar 1 Adı ve Soyadı </a:t>
            </a:r>
          </a:p>
          <a:p>
            <a:pPr algn="ctr"/>
            <a:r>
              <a:rPr lang="tr-TR" sz="2800" dirty="0">
                <a:solidFill>
                  <a:srgbClr val="52CBBE"/>
                </a:solidFill>
                <a:latin typeface="Tw Cen MT" panose="020B0602020104020603" pitchFamily="34" charset="0"/>
              </a:rPr>
              <a:t>    Yazar 2 Adı ve Soy Adı… </a:t>
            </a:r>
          </a:p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246" y="230696"/>
            <a:ext cx="1414884" cy="1627420"/>
          </a:xfrm>
          <a:prstGeom prst="rect">
            <a:avLst/>
          </a:prstGeom>
        </p:spPr>
      </p:pic>
      <p:pic>
        <p:nvPicPr>
          <p:cNvPr id="3" name="Resim 2" descr="yazı tipi, metin, logo, grafik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7E3D2BD3-11D9-F6FF-6EA5-9F592C31A8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361" y="5896887"/>
            <a:ext cx="1631862" cy="611049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BD603C0F-2D99-92D9-C719-0213412554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135" y="5766347"/>
            <a:ext cx="2468757" cy="837886"/>
          </a:xfrm>
          <a:prstGeom prst="rect">
            <a:avLst/>
          </a:prstGeom>
        </p:spPr>
      </p:pic>
      <p:graphicFrame>
        <p:nvGraphicFramePr>
          <p:cNvPr id="5" name="Nesne 4">
            <a:extLst>
              <a:ext uri="{FF2B5EF4-FFF2-40B4-BE49-F238E27FC236}">
                <a16:creationId xmlns:a16="http://schemas.microsoft.com/office/drawing/2014/main" id="{DA2972B1-D73F-F393-5C97-6414CB9D4F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394453"/>
              </p:ext>
            </p:extLst>
          </p:nvPr>
        </p:nvGraphicFramePr>
        <p:xfrm>
          <a:off x="3792103" y="5783468"/>
          <a:ext cx="799560" cy="837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5" imgW="961905" imgH="1009791" progId="Paint.Picture">
                  <p:embed/>
                </p:oleObj>
              </mc:Choice>
              <mc:Fallback>
                <p:oleObj name="Bitmap Image" r:id="rId5" imgW="961905" imgH="1009791" progId="Paint.Picture">
                  <p:embed/>
                  <p:pic>
                    <p:nvPicPr>
                      <p:cNvPr id="5" name="Nesne 4">
                        <a:extLst>
                          <a:ext uri="{FF2B5EF4-FFF2-40B4-BE49-F238E27FC236}">
                            <a16:creationId xmlns:a16="http://schemas.microsoft.com/office/drawing/2014/main" id="{20C3C783-52BD-243B-6028-038F2A50C3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103" y="5783468"/>
                        <a:ext cx="799560" cy="837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25266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3854883" y="6188662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1757650" y="484211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 err="1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Powerpoint</a:t>
            </a:r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 Sunusu Hazırlarken…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95" y="195209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1948598" y="1678590"/>
            <a:ext cx="8206860" cy="312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000"/>
              </a:spcBef>
              <a:buSzPct val="100000"/>
            </a:pPr>
            <a:r>
              <a:rPr lang="tr-TR" altLang="en-US" sz="2000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Önemli Not:  Toplam sunu süresi 15 dakikadır: </a:t>
            </a:r>
          </a:p>
          <a:p>
            <a:pPr algn="ctr" eaLnBrk="1" hangingPunct="1">
              <a:spcBef>
                <a:spcPts val="1000"/>
              </a:spcBef>
              <a:buSzPct val="100000"/>
            </a:pPr>
            <a:r>
              <a:rPr lang="tr-TR" altLang="en-US" sz="2000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(Sunu 10 dakika, Soru-cevap 5 dakika)</a:t>
            </a:r>
          </a:p>
          <a:p>
            <a:pPr algn="ctr" eaLnBrk="1" hangingPunct="1">
              <a:spcBef>
                <a:spcPts val="1000"/>
              </a:spcBef>
              <a:buSzPct val="100000"/>
            </a:pPr>
            <a:endParaRPr lang="tr-TR" altLang="en-US" sz="20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spcBef>
                <a:spcPts val="1000"/>
              </a:spcBef>
              <a:buClr>
                <a:srgbClr val="A53010"/>
              </a:buClr>
              <a:buSzPct val="100000"/>
              <a:buFont typeface="Wingdings 3" panose="05040102010807070707" pitchFamily="18" charset="2"/>
              <a:buChar char=""/>
            </a:pPr>
            <a:r>
              <a:rPr lang="tr-TR" altLang="en-US" sz="2800" dirty="0">
                <a:solidFill>
                  <a:srgbClr val="52CBBE"/>
                </a:solidFill>
                <a:latin typeface="Tw Cen MT" panose="020B0602020104020603" pitchFamily="34" charset="0"/>
              </a:rPr>
              <a:t>Vurgulanacak tüm notlar ve önemli noktalar buraya eklenebilir. Slaytlarınızı metinle doldurmaya gerek yoktur. Slayttan okumanın genel olarak iyi bir uygulama olmadığını unutmayın.</a:t>
            </a:r>
          </a:p>
        </p:txBody>
      </p:sp>
    </p:spTree>
    <p:extLst>
      <p:ext uri="{BB962C8B-B14F-4D97-AF65-F5344CB8AC3E}">
        <p14:creationId xmlns:p14="http://schemas.microsoft.com/office/powerpoint/2010/main" val="17922238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3522036" y="640617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1455307" y="267882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Sunu Akışı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38" y="217678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1878739" y="1429616"/>
            <a:ext cx="8919400" cy="1677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buClr>
                <a:srgbClr val="A53010"/>
              </a:buClr>
              <a:buSzPct val="100000"/>
              <a:buFont typeface="Times New Roman" panose="02020603050405020304" pitchFamily="18" charset="0"/>
              <a:buAutoNum type="arabicPeriod"/>
              <a:defRPr/>
            </a:pPr>
            <a:r>
              <a:rPr lang="tr-TR" altLang="en-US" sz="2000" dirty="0">
                <a:solidFill>
                  <a:srgbClr val="FF0000"/>
                </a:solidFill>
                <a:cs typeface="Tahoma" panose="020B0604030504040204" pitchFamily="34" charset="0"/>
              </a:rPr>
              <a:t>Araştırmanın Amacı:</a:t>
            </a:r>
            <a:endParaRPr lang="tr-TR" altLang="en-US" sz="2000" dirty="0">
              <a:cs typeface="Tahoma" panose="020B0604030504040204" pitchFamily="34" charset="0"/>
            </a:endParaRPr>
          </a:p>
          <a:p>
            <a:pPr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r>
              <a:rPr lang="tr-TR" sz="2000" dirty="0"/>
              <a:t>Neden böyle bir çalışma yapmaya gereksinim duydunuz? </a:t>
            </a:r>
          </a:p>
          <a:p>
            <a:pPr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r>
              <a:rPr lang="tr-TR" sz="2000" dirty="0"/>
              <a:t>Bu çalışma ile neyi gerçekleştirmeyi amaçlıyorsunuz?</a:t>
            </a:r>
          </a:p>
          <a:p>
            <a:pPr algn="ctr" eaLnBrk="1" hangingPunct="1">
              <a:spcBef>
                <a:spcPts val="1000"/>
              </a:spcBef>
              <a:buSzPct val="100000"/>
            </a:pPr>
            <a:endParaRPr lang="tr-TR" altLang="en-US" sz="18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1163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3522036" y="640617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1455307" y="267882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Sunu Akışı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38" y="217678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1878739" y="1429616"/>
            <a:ext cx="8206860" cy="44986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r>
              <a:rPr lang="tr-TR" altLang="en-US" sz="2000" b="1" dirty="0">
                <a:solidFill>
                  <a:srgbClr val="FF0000"/>
                </a:solidFill>
                <a:cs typeface="Tahoma" panose="020B0604030504040204" pitchFamily="34" charset="0"/>
              </a:rPr>
              <a:t>2. Yöntem </a:t>
            </a:r>
          </a:p>
          <a:p>
            <a:pPr lvl="0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tr-TR" sz="2000" dirty="0"/>
              <a:t>Çalışmanızı gerçekleştirdiniz tarihler,</a:t>
            </a:r>
          </a:p>
          <a:p>
            <a:pPr lvl="0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tr-TR" sz="2000" dirty="0"/>
              <a:t>Çalışmanızı gerçekleştirdiniz ortam,</a:t>
            </a:r>
          </a:p>
          <a:p>
            <a:pPr lvl="0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tr-TR" sz="2000" dirty="0"/>
              <a:t>Çalışmanızın katılımcıları (öğrenci, öğretmen, veli vb. ,</a:t>
            </a:r>
          </a:p>
          <a:p>
            <a:pPr lvl="0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tr-TR" sz="2000" dirty="0"/>
              <a:t>Çalışmanızda gerçekleştirdiğiniz etkinlikler, ürünler vb.</a:t>
            </a:r>
          </a:p>
          <a:p>
            <a:pPr lvl="0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tr-TR" sz="2000" dirty="0"/>
              <a:t>Çalışmanız sırasında kullandığınız veri toplama araçları (gözlem, görüşme, anket vb.)</a:t>
            </a:r>
          </a:p>
          <a:p>
            <a:pPr lvl="0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tr-TR" sz="2000" dirty="0"/>
              <a:t> ve çalışmanızla ilgili özgün farklı bilgilere yer verebilirsiniz.</a:t>
            </a:r>
            <a:endParaRPr lang="tr-TR" altLang="en-US" sz="2400" dirty="0">
              <a:solidFill>
                <a:srgbClr val="404040"/>
              </a:solidFill>
              <a:cs typeface="Tahoma" panose="020B0604030504040204" pitchFamily="34" charset="0"/>
            </a:endParaRPr>
          </a:p>
          <a:p>
            <a:pPr algn="ctr" eaLnBrk="1" hangingPunct="1">
              <a:spcBef>
                <a:spcPts val="1000"/>
              </a:spcBef>
              <a:buSzPct val="100000"/>
            </a:pPr>
            <a:endParaRPr lang="tr-TR" altLang="en-US" sz="18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1163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3522036" y="640617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1455307" y="267882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Sunu Akışı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38" y="217678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1919836" y="2200178"/>
            <a:ext cx="8206860" cy="2113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dirty="0">
                <a:solidFill>
                  <a:srgbClr val="FF0000"/>
                </a:solidFill>
                <a:cs typeface="Tahoma" panose="020B0604030504040204" pitchFamily="34" charset="0"/>
              </a:rPr>
              <a:t>3. Sonuç</a:t>
            </a:r>
          </a:p>
          <a:p>
            <a:pPr marL="514350" lvl="0" indent="-514350">
              <a:spcBef>
                <a:spcPts val="1000"/>
              </a:spcBef>
              <a:buSzPct val="100000"/>
              <a:defRPr/>
            </a:pPr>
            <a:endParaRPr lang="tr-TR" sz="2000" dirty="0"/>
          </a:p>
          <a:p>
            <a:pPr marL="514350" lvl="0" indent="-514350">
              <a:spcBef>
                <a:spcPts val="1000"/>
              </a:spcBef>
              <a:buSzPct val="100000"/>
              <a:defRPr/>
            </a:pPr>
            <a:r>
              <a:rPr lang="tr-TR" sz="2000" dirty="0"/>
              <a:t>Çalışmanızın sonucuna ve önemine ilişkin bilgilere yer veriniz.</a:t>
            </a:r>
          </a:p>
          <a:p>
            <a:pPr marL="514350" indent="-514350" eaLnBrk="1" hangingPunct="1">
              <a:spcBef>
                <a:spcPts val="1000"/>
              </a:spcBef>
              <a:buSzPct val="100000"/>
              <a:defRPr/>
            </a:pPr>
            <a:endParaRPr lang="tr-TR" altLang="en-US" sz="2000" dirty="0">
              <a:solidFill>
                <a:srgbClr val="FF0000"/>
              </a:solidFill>
              <a:cs typeface="Tahoma" panose="020B0604030504040204" pitchFamily="34" charset="0"/>
            </a:endParaRPr>
          </a:p>
          <a:p>
            <a:pPr algn="ctr" eaLnBrk="1" hangingPunct="1">
              <a:spcBef>
                <a:spcPts val="1000"/>
              </a:spcBef>
              <a:buSzPct val="100000"/>
            </a:pPr>
            <a:endParaRPr lang="tr-TR" altLang="en-US" sz="18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1163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4066566" y="5337664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pic>
        <p:nvPicPr>
          <p:cNvPr id="13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215" y="261519"/>
            <a:ext cx="1414884" cy="1627420"/>
          </a:xfrm>
          <a:prstGeom prst="rect">
            <a:avLst/>
          </a:prstGeom>
        </p:spPr>
      </p:pic>
      <p:sp>
        <p:nvSpPr>
          <p:cNvPr id="14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2475405" y="2671284"/>
            <a:ext cx="727891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36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Bizi dinlediğiniz için teşekkür ederiz.</a:t>
            </a:r>
          </a:p>
          <a:p>
            <a:pPr algn="ctr"/>
            <a:r>
              <a:rPr lang="tr-TR" altLang="en-US" sz="4400" b="1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Sorularınız?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4" name="Resim 3" descr="yazı tipi, metin, logo, grafik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DC98B9EC-FD1E-A98A-FB63-CD52FF6071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127" y="5950747"/>
            <a:ext cx="1631862" cy="611049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029BA9D0-B523-6E79-E9FF-D45D188FE9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901" y="5820207"/>
            <a:ext cx="2468757" cy="837886"/>
          </a:xfrm>
          <a:prstGeom prst="rect">
            <a:avLst/>
          </a:prstGeom>
        </p:spPr>
      </p:pic>
      <p:graphicFrame>
        <p:nvGraphicFramePr>
          <p:cNvPr id="6" name="Nesne 5">
            <a:extLst>
              <a:ext uri="{FF2B5EF4-FFF2-40B4-BE49-F238E27FC236}">
                <a16:creationId xmlns:a16="http://schemas.microsoft.com/office/drawing/2014/main" id="{5ECCA97B-2046-D7D1-11DF-10E0E7949E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812857"/>
              </p:ext>
            </p:extLst>
          </p:nvPr>
        </p:nvGraphicFramePr>
        <p:xfrm>
          <a:off x="3640831" y="5820207"/>
          <a:ext cx="799560" cy="837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5" imgW="961905" imgH="1009791" progId="Paint.Picture">
                  <p:embed/>
                </p:oleObj>
              </mc:Choice>
              <mc:Fallback>
                <p:oleObj name="Bitmap Image" r:id="rId5" imgW="961905" imgH="1009791" progId="Paint.Picture">
                  <p:embed/>
                  <p:pic>
                    <p:nvPicPr>
                      <p:cNvPr id="5" name="Nesne 4">
                        <a:extLst>
                          <a:ext uri="{FF2B5EF4-FFF2-40B4-BE49-F238E27FC236}">
                            <a16:creationId xmlns:a16="http://schemas.microsoft.com/office/drawing/2014/main" id="{DA2972B1-D73F-F393-5C97-6414CB9D4F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831" y="5820207"/>
                        <a:ext cx="799560" cy="837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61163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1079</TotalTime>
  <Words>165</Words>
  <Application>Microsoft Office PowerPoint</Application>
  <PresentationFormat>Geniş ekran</PresentationFormat>
  <Paragraphs>32</Paragraphs>
  <Slides>6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Times New Roman</vt:lpstr>
      <vt:lpstr>Tw Cen MT</vt:lpstr>
      <vt:lpstr>Wingdings 3</vt:lpstr>
      <vt:lpstr>Office</vt:lpstr>
      <vt:lpstr>Paintbrush Picture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Adil Çoruk</cp:lastModifiedBy>
  <cp:revision>58</cp:revision>
  <dcterms:created xsi:type="dcterms:W3CDTF">2017-01-05T13:17:27Z</dcterms:created>
  <dcterms:modified xsi:type="dcterms:W3CDTF">2026-02-11T17:43:50Z</dcterms:modified>
</cp:coreProperties>
</file>